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86" autoAdjust="0"/>
  </p:normalViewPr>
  <p:slideViewPr>
    <p:cSldViewPr>
      <p:cViewPr>
        <p:scale>
          <a:sx n="130" d="100"/>
          <a:sy n="130" d="100"/>
        </p:scale>
        <p:origin x="-582" y="3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A975-245A-42DC-AC1A-03FB224FB419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66B2-CDE9-4490-BCAA-C27D8C49F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026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A975-245A-42DC-AC1A-03FB224FB419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66B2-CDE9-4490-BCAA-C27D8C49F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60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A975-245A-42DC-AC1A-03FB224FB419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66B2-CDE9-4490-BCAA-C27D8C49F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68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A975-245A-42DC-AC1A-03FB224FB419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66B2-CDE9-4490-BCAA-C27D8C49F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007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A975-245A-42DC-AC1A-03FB224FB419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66B2-CDE9-4490-BCAA-C27D8C49F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00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A975-245A-42DC-AC1A-03FB224FB419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66B2-CDE9-4490-BCAA-C27D8C49F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74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A975-245A-42DC-AC1A-03FB224FB419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66B2-CDE9-4490-BCAA-C27D8C49F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6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A975-245A-42DC-AC1A-03FB224FB419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66B2-CDE9-4490-BCAA-C27D8C49F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53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A975-245A-42DC-AC1A-03FB224FB419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66B2-CDE9-4490-BCAA-C27D8C49F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68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A975-245A-42DC-AC1A-03FB224FB419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66B2-CDE9-4490-BCAA-C27D8C49F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62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A975-245A-42DC-AC1A-03FB224FB419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66B2-CDE9-4490-BCAA-C27D8C49F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15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1A975-245A-42DC-AC1A-03FB224FB419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766B2-CDE9-4490-BCAA-C27D8C49F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9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8" y="395366"/>
            <a:ext cx="5829300" cy="86409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 smtClean="0"/>
              <a:t>受　講　生　募　集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ja-JP" altLang="en-US" sz="1400" dirty="0" smtClean="0"/>
              <a:t>平成２</a:t>
            </a:r>
            <a:r>
              <a:rPr lang="en-US" altLang="ja-JP" sz="1400" dirty="0" smtClean="0"/>
              <a:t>8</a:t>
            </a:r>
            <a:r>
              <a:rPr lang="ja-JP" altLang="en-US" sz="1400" dirty="0" smtClean="0"/>
              <a:t>年度日臨技・滋臨技主催</a:t>
            </a:r>
            <a:r>
              <a:rPr lang="ja-JP" altLang="en-US" sz="1400" dirty="0"/>
              <a:t/>
            </a:r>
            <a:br>
              <a:rPr lang="ja-JP" altLang="en-US" sz="1400" dirty="0"/>
            </a:br>
            <a:r>
              <a:rPr lang="ja-JP" altLang="en-US" sz="2000" dirty="0"/>
              <a:t>「検査相談・説明ができる臨床検査技師</a:t>
            </a:r>
            <a:r>
              <a:rPr lang="ja-JP" altLang="en-US" sz="2000" dirty="0" smtClean="0"/>
              <a:t>育成講習会」</a:t>
            </a:r>
            <a:r>
              <a:rPr lang="ja-JP" altLang="en-US" sz="2000" dirty="0"/>
              <a:t/>
            </a:r>
            <a:br>
              <a:rPr lang="ja-JP" altLang="en-US" sz="2000" dirty="0"/>
            </a:br>
            <a:endParaRPr kumimoji="1" lang="ja-JP" altLang="en-US" sz="2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72421" y="1772980"/>
            <a:ext cx="5557781" cy="2664296"/>
          </a:xfrm>
          <a:prstGeom prst="round2DiagRect">
            <a:avLst/>
          </a:prstGeom>
          <a:solidFill>
            <a:schemeClr val="tx1">
              <a:lumMod val="85000"/>
              <a:lumOff val="15000"/>
            </a:schemeClr>
          </a:solidFill>
          <a:ln w="34925">
            <a:solidFill>
              <a:schemeClr val="tx1"/>
            </a:solidFill>
            <a:prstDash val="sysDash"/>
          </a:ln>
        </p:spPr>
        <p:txBody>
          <a:bodyPr>
            <a:normAutofit fontScale="92500" lnSpcReduction="20000"/>
          </a:bodyPr>
          <a:lstStyle/>
          <a:p>
            <a:pPr algn="l"/>
            <a:endParaRPr kumimoji="1" lang="en-US" altLang="ja-JP" sz="1800" dirty="0" smtClean="0"/>
          </a:p>
          <a:p>
            <a:pPr algn="l"/>
            <a:r>
              <a:rPr kumimoji="1" lang="ja-JP" altLang="en-US" sz="1800" dirty="0" smtClean="0"/>
              <a:t>　</a:t>
            </a:r>
            <a:r>
              <a:rPr kumimoji="1" lang="ja-JP" altLang="en-US" sz="2100" dirty="0" smtClean="0">
                <a:solidFill>
                  <a:schemeClr val="bg1">
                    <a:lumMod val="85000"/>
                  </a:schemeClr>
                </a:solidFill>
              </a:rPr>
              <a:t>日　時：平成</a:t>
            </a:r>
            <a:r>
              <a:rPr kumimoji="1" lang="en-US" altLang="ja-JP" sz="2100" dirty="0" smtClean="0">
                <a:solidFill>
                  <a:schemeClr val="bg1">
                    <a:lumMod val="85000"/>
                  </a:schemeClr>
                </a:solidFill>
              </a:rPr>
              <a:t>28</a:t>
            </a:r>
            <a:r>
              <a:rPr lang="ja-JP" altLang="en-US" sz="2100" dirty="0" smtClean="0">
                <a:solidFill>
                  <a:schemeClr val="bg1">
                    <a:lumMod val="85000"/>
                  </a:schemeClr>
                </a:solidFill>
              </a:rPr>
              <a:t>年</a:t>
            </a:r>
            <a:r>
              <a:rPr lang="en-US" altLang="ja-JP" sz="2100" smtClean="0">
                <a:solidFill>
                  <a:schemeClr val="bg1">
                    <a:lumMod val="85000"/>
                  </a:schemeClr>
                </a:solidFill>
              </a:rPr>
              <a:t>8</a:t>
            </a:r>
            <a:r>
              <a:rPr kumimoji="1" lang="ja-JP" altLang="en-US" sz="2100" smtClean="0">
                <a:solidFill>
                  <a:schemeClr val="bg1">
                    <a:lumMod val="85000"/>
                  </a:schemeClr>
                </a:solidFill>
              </a:rPr>
              <a:t>月</a:t>
            </a:r>
            <a:r>
              <a:rPr kumimoji="1" lang="en-US" altLang="ja-JP" sz="2100" dirty="0" smtClean="0">
                <a:solidFill>
                  <a:schemeClr val="bg1">
                    <a:lumMod val="85000"/>
                  </a:schemeClr>
                </a:solidFill>
              </a:rPr>
              <a:t>27</a:t>
            </a:r>
            <a:r>
              <a:rPr kumimoji="1" lang="ja-JP" altLang="en-US" sz="2100" dirty="0" smtClean="0">
                <a:solidFill>
                  <a:schemeClr val="bg1">
                    <a:lumMod val="85000"/>
                  </a:schemeClr>
                </a:solidFill>
              </a:rPr>
              <a:t>日（土）～</a:t>
            </a:r>
            <a:r>
              <a:rPr kumimoji="1" lang="en-US" altLang="ja-JP" sz="2100" dirty="0" smtClean="0">
                <a:solidFill>
                  <a:schemeClr val="bg1">
                    <a:lumMod val="85000"/>
                  </a:schemeClr>
                </a:solidFill>
              </a:rPr>
              <a:t>28</a:t>
            </a:r>
            <a:r>
              <a:rPr kumimoji="1" lang="ja-JP" altLang="en-US" sz="2100" dirty="0" smtClean="0">
                <a:solidFill>
                  <a:schemeClr val="bg1">
                    <a:lumMod val="85000"/>
                  </a:schemeClr>
                </a:solidFill>
              </a:rPr>
              <a:t>日</a:t>
            </a:r>
            <a:r>
              <a:rPr kumimoji="1" lang="en-US" altLang="ja-JP" sz="2100" dirty="0" smtClean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kumimoji="1" lang="ja-JP" altLang="en-US" sz="2100" dirty="0" smtClean="0">
                <a:solidFill>
                  <a:schemeClr val="bg1">
                    <a:lumMod val="85000"/>
                  </a:schemeClr>
                </a:solidFill>
              </a:rPr>
              <a:t>日）</a:t>
            </a:r>
            <a:endParaRPr kumimoji="1" lang="en-US" altLang="ja-JP" sz="21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r>
              <a:rPr lang="ja-JP" altLang="en-US" sz="2100" dirty="0">
                <a:solidFill>
                  <a:schemeClr val="bg1">
                    <a:lumMod val="85000"/>
                  </a:schemeClr>
                </a:solidFill>
              </a:rPr>
              <a:t>　</a:t>
            </a:r>
            <a:r>
              <a:rPr lang="ja-JP" altLang="en-US" sz="2100" dirty="0" smtClean="0">
                <a:solidFill>
                  <a:schemeClr val="bg1">
                    <a:lumMod val="85000"/>
                  </a:schemeClr>
                </a:solidFill>
              </a:rPr>
              <a:t>　　　　　　　　　　　　</a:t>
            </a:r>
            <a:endParaRPr kumimoji="1" lang="en-US" altLang="ja-JP" sz="21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r>
              <a:rPr lang="ja-JP" altLang="en-US" sz="2100" dirty="0" smtClean="0">
                <a:solidFill>
                  <a:schemeClr val="bg1">
                    <a:lumMod val="85000"/>
                  </a:schemeClr>
                </a:solidFill>
              </a:rPr>
              <a:t>　会　場：草津市立まちづくりセンター　</a:t>
            </a:r>
            <a:endParaRPr lang="en-US" altLang="ja-JP" sz="21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endParaRPr lang="ja-JP" altLang="en-US" sz="21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r>
              <a:rPr lang="ja-JP" altLang="en-US" sz="2100" dirty="0" smtClean="0">
                <a:solidFill>
                  <a:schemeClr val="bg1">
                    <a:lumMod val="85000"/>
                  </a:schemeClr>
                </a:solidFill>
              </a:rPr>
              <a:t>　参加費：</a:t>
            </a:r>
            <a:r>
              <a:rPr lang="en-US" altLang="ja-JP" sz="2100" dirty="0" smtClean="0">
                <a:solidFill>
                  <a:schemeClr val="bg1">
                    <a:lumMod val="85000"/>
                  </a:schemeClr>
                </a:solidFill>
              </a:rPr>
              <a:t>10,000</a:t>
            </a:r>
            <a:r>
              <a:rPr lang="ja-JP" altLang="en-US" sz="2100" dirty="0" smtClean="0">
                <a:solidFill>
                  <a:schemeClr val="bg1">
                    <a:lumMod val="85000"/>
                  </a:schemeClr>
                </a:solidFill>
              </a:rPr>
              <a:t>円</a:t>
            </a:r>
            <a:endParaRPr lang="en-US" altLang="ja-JP" sz="21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r>
              <a:rPr lang="ja-JP" altLang="en-US" sz="2100" dirty="0">
                <a:solidFill>
                  <a:schemeClr val="bg1">
                    <a:lumMod val="85000"/>
                  </a:schemeClr>
                </a:solidFill>
              </a:rPr>
              <a:t>　</a:t>
            </a:r>
            <a:r>
              <a:rPr lang="ja-JP" altLang="en-US" sz="2100" dirty="0" smtClean="0">
                <a:solidFill>
                  <a:schemeClr val="bg1">
                    <a:lumMod val="85000"/>
                  </a:schemeClr>
                </a:solidFill>
              </a:rPr>
              <a:t>　　　　　　　　</a:t>
            </a:r>
            <a:endParaRPr lang="en-US" altLang="ja-JP" sz="21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r>
              <a:rPr lang="ja-JP" altLang="en-US" sz="2100" dirty="0">
                <a:solidFill>
                  <a:schemeClr val="bg1">
                    <a:lumMod val="85000"/>
                  </a:schemeClr>
                </a:solidFill>
              </a:rPr>
              <a:t>　</a:t>
            </a:r>
            <a:r>
              <a:rPr lang="ja-JP" altLang="en-US" sz="2100" dirty="0" smtClean="0">
                <a:solidFill>
                  <a:schemeClr val="bg1">
                    <a:lumMod val="85000"/>
                  </a:schemeClr>
                </a:solidFill>
              </a:rPr>
              <a:t>対　象：日臨技・滋臨技の重複会員</a:t>
            </a:r>
            <a:r>
              <a:rPr lang="ja-JP" altLang="en-US" sz="1800" dirty="0" smtClean="0"/>
              <a:t>　　</a:t>
            </a:r>
            <a:endParaRPr kumimoji="1" lang="ja-JP" altLang="en-US" sz="1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4664" y="406794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2636" y="4788024"/>
            <a:ext cx="4680520" cy="1838801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　　　　　　　　　　　　　　　　</a:t>
            </a:r>
            <a:r>
              <a:rPr kumimoji="1"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kumimoji="1"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日目</a:t>
            </a:r>
            <a:endParaRPr kumimoji="1" lang="en-US" altLang="ja-JP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400" dirty="0" smtClean="0"/>
              <a:t>・臨床検査技師が検査説明・相談に取り組む意義</a:t>
            </a:r>
            <a:endParaRPr lang="en-US" altLang="ja-JP" sz="1400" dirty="0" smtClean="0"/>
          </a:p>
          <a:p>
            <a:r>
              <a:rPr lang="ja-JP" altLang="en-US" sz="1400" dirty="0" smtClean="0"/>
              <a:t>・臨床検査技師の検査説明・相談に期待するもの</a:t>
            </a:r>
          </a:p>
          <a:p>
            <a:r>
              <a:rPr lang="ja-JP" altLang="en-US" sz="1400" dirty="0" smtClean="0"/>
              <a:t>　　　　　　　　　　　　　　　　　　～病院管理者の立場から～</a:t>
            </a:r>
            <a:endParaRPr lang="en-US" altLang="ja-JP" sz="1400" dirty="0" smtClean="0"/>
          </a:p>
          <a:p>
            <a:r>
              <a:rPr lang="ja-JP" altLang="en-US" sz="1400" dirty="0"/>
              <a:t>・実践から学ぶ検査説明実例</a:t>
            </a:r>
            <a:r>
              <a:rPr lang="ja-JP" altLang="en-US" sz="1400" dirty="0" smtClean="0"/>
              <a:t>紹介</a:t>
            </a:r>
            <a:endParaRPr lang="en-US" altLang="ja-JP" sz="1400" dirty="0" smtClean="0"/>
          </a:p>
          <a:p>
            <a:r>
              <a:rPr lang="ja-JP" altLang="en-US" sz="1400" dirty="0"/>
              <a:t>・患者心理＜初級</a:t>
            </a:r>
            <a:r>
              <a:rPr lang="ja-JP" altLang="en-US" sz="1400"/>
              <a:t>レベル</a:t>
            </a:r>
            <a:r>
              <a:rPr lang="ja-JP" altLang="en-US" sz="1400" smtClean="0"/>
              <a:t>＞</a:t>
            </a:r>
            <a:endParaRPr lang="en-US" altLang="ja-JP" sz="1400" dirty="0" smtClean="0"/>
          </a:p>
          <a:p>
            <a:r>
              <a:rPr lang="ja-JP" altLang="en-US" sz="1400" dirty="0" smtClean="0"/>
              <a:t>・接遇</a:t>
            </a:r>
            <a:r>
              <a:rPr lang="ja-JP" altLang="en-US" sz="1400" dirty="0"/>
              <a:t>の</a:t>
            </a:r>
            <a:r>
              <a:rPr lang="ja-JP" altLang="en-US" sz="1400" dirty="0" smtClean="0"/>
              <a:t>基本ロールプレイ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04864" y="7174310"/>
            <a:ext cx="4464496" cy="1123712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　　　　　　　　　　　　　　　　</a:t>
            </a:r>
            <a:r>
              <a:rPr kumimoji="1"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kumimoji="1"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日目</a:t>
            </a:r>
            <a:endParaRPr kumimoji="1" lang="en-US" altLang="ja-JP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400" dirty="0" smtClean="0"/>
              <a:t>・Ｒ</a:t>
            </a:r>
            <a:r>
              <a:rPr lang="ja-JP" altLang="en-US" sz="1400" dirty="0"/>
              <a:t>－ＣＰＣ　＜初級レベル</a:t>
            </a:r>
            <a:r>
              <a:rPr lang="ja-JP" altLang="en-US" sz="1400" dirty="0" smtClean="0"/>
              <a:t>＞</a:t>
            </a:r>
            <a:endParaRPr lang="en-US" altLang="ja-JP" sz="1400" dirty="0" smtClean="0"/>
          </a:p>
          <a:p>
            <a:r>
              <a:rPr lang="ja-JP" altLang="en-US" sz="1400" dirty="0"/>
              <a:t>・検査説明・相談の模擬</a:t>
            </a:r>
            <a:r>
              <a:rPr lang="ja-JP" altLang="en-US" sz="1400" dirty="0" smtClean="0"/>
              <a:t>演習</a:t>
            </a:r>
            <a:endParaRPr lang="en-US" altLang="ja-JP" sz="1400" dirty="0" smtClean="0"/>
          </a:p>
          <a:p>
            <a:r>
              <a:rPr lang="ja-JP" altLang="en-US" sz="1400" dirty="0" smtClean="0"/>
              <a:t>・検査説明の実際</a:t>
            </a:r>
            <a:r>
              <a:rPr lang="ja-JP" altLang="en-US" sz="1400" dirty="0"/>
              <a:t>　</a:t>
            </a:r>
            <a:endParaRPr kumimoji="1" lang="ja-JP" altLang="en-US" sz="1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624" y="8444205"/>
            <a:ext cx="681337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　　</a:t>
            </a:r>
            <a:r>
              <a:rPr lang="ja-JP" altLang="en-US" sz="105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詳細</a:t>
            </a:r>
            <a:r>
              <a:rPr lang="ja-JP" altLang="en-US" sz="105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は、「検査説明・相談ができる臨床検査技師育成研修会</a:t>
            </a:r>
            <a:r>
              <a:rPr lang="ja-JP" altLang="en-US" sz="105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」受講生</a:t>
            </a:r>
            <a:r>
              <a:rPr lang="ja-JP" altLang="en-US" sz="105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募集について</a:t>
            </a:r>
          </a:p>
          <a:p>
            <a:r>
              <a:rPr lang="zh-TW" altLang="en-US" sz="105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平成</a:t>
            </a:r>
            <a:r>
              <a:rPr lang="en-US" altLang="zh-TW" sz="105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</a:t>
            </a:r>
            <a:r>
              <a:rPr lang="en-US" altLang="ja-JP" sz="105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7</a:t>
            </a:r>
            <a:r>
              <a:rPr lang="zh-TW" altLang="en-US" sz="105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年度</a:t>
            </a:r>
            <a:r>
              <a:rPr lang="zh-TW" altLang="en-US" sz="105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日</a:t>
            </a:r>
            <a:r>
              <a:rPr lang="zh-TW" altLang="en-US" sz="105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臨技</a:t>
            </a:r>
            <a:r>
              <a:rPr lang="ja-JP" altLang="en-US" sz="105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・</a:t>
            </a:r>
            <a:r>
              <a:rPr lang="zh-TW" altLang="en-US" sz="105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都道府県</a:t>
            </a:r>
            <a:r>
              <a:rPr lang="zh-TW" altLang="en-US" sz="105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技師会</a:t>
            </a:r>
            <a:r>
              <a:rPr lang="zh-TW" altLang="en-US" sz="105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主催</a:t>
            </a:r>
            <a:r>
              <a:rPr lang="ja-JP" altLang="en-US" sz="105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</a:t>
            </a:r>
            <a:r>
              <a:rPr lang="ja-JP" altLang="en-US" sz="105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検査説明・相談ができる臨床検査技師育成講習会」カリキュラム</a:t>
            </a:r>
            <a:r>
              <a:rPr lang="en-US" altLang="ja-JP" sz="105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</a:t>
            </a:r>
            <a:r>
              <a:rPr lang="ja-JP" altLang="en-US" sz="105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滋賀県）</a:t>
            </a:r>
            <a:endParaRPr lang="en-US" altLang="ja-JP" sz="105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en-US" sz="105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等をご確認ください。</a:t>
            </a:r>
            <a:r>
              <a:rPr lang="ja-JP" altLang="en-US" sz="105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endParaRPr kumimoji="1" lang="ja-JP" altLang="en-US" sz="105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5233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受　講　生　募　集 平成２8年度日臨技・滋臨技主催 「検査相談・説明ができる臨床検査技師育成講習会」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受講生募集 「検査相談・説明ができる臨床検査技師育成講座」 </dc:title>
  <dc:creator>gakujutu</dc:creator>
  <cp:lastModifiedBy>gakujutu</cp:lastModifiedBy>
  <cp:revision>20</cp:revision>
  <cp:lastPrinted>2014-09-25T09:45:10Z</cp:lastPrinted>
  <dcterms:created xsi:type="dcterms:W3CDTF">2014-09-17T23:07:35Z</dcterms:created>
  <dcterms:modified xsi:type="dcterms:W3CDTF">2016-06-06T08:02:38Z</dcterms:modified>
</cp:coreProperties>
</file>